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9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257" r:id="rId12"/>
    <p:sldId id="265" r:id="rId13"/>
    <p:sldId id="281" r:id="rId14"/>
    <p:sldId id="289" r:id="rId15"/>
    <p:sldId id="307" r:id="rId16"/>
    <p:sldId id="308" r:id="rId17"/>
    <p:sldId id="309" r:id="rId18"/>
    <p:sldId id="312" r:id="rId19"/>
    <p:sldId id="310" r:id="rId20"/>
    <p:sldId id="311" r:id="rId21"/>
    <p:sldId id="313" r:id="rId22"/>
    <p:sldId id="314" r:id="rId23"/>
    <p:sldId id="315" r:id="rId24"/>
    <p:sldId id="316" r:id="rId25"/>
    <p:sldId id="282" r:id="rId26"/>
    <p:sldId id="317" r:id="rId27"/>
    <p:sldId id="318" r:id="rId28"/>
    <p:sldId id="321" r:id="rId29"/>
    <p:sldId id="322" r:id="rId30"/>
    <p:sldId id="266" r:id="rId31"/>
    <p:sldId id="319" r:id="rId32"/>
    <p:sldId id="320" r:id="rId33"/>
    <p:sldId id="286" r:id="rId34"/>
    <p:sldId id="261" r:id="rId35"/>
    <p:sldId id="298" r:id="rId36"/>
    <p:sldId id="323" r:id="rId37"/>
    <p:sldId id="262" r:id="rId38"/>
    <p:sldId id="324" r:id="rId39"/>
    <p:sldId id="325" r:id="rId40"/>
    <p:sldId id="326" r:id="rId41"/>
    <p:sldId id="285" r:id="rId42"/>
    <p:sldId id="268" r:id="rId43"/>
    <p:sldId id="263" r:id="rId44"/>
    <p:sldId id="267" r:id="rId45"/>
    <p:sldId id="327" r:id="rId46"/>
    <p:sldId id="328" r:id="rId47"/>
    <p:sldId id="288" r:id="rId48"/>
    <p:sldId id="275" r:id="rId49"/>
    <p:sldId id="291" r:id="rId50"/>
    <p:sldId id="292" r:id="rId51"/>
    <p:sldId id="293" r:id="rId52"/>
    <p:sldId id="295" r:id="rId53"/>
    <p:sldId id="294" r:id="rId54"/>
    <p:sldId id="296" r:id="rId55"/>
    <p:sldId id="270" r:id="rId56"/>
    <p:sldId id="297" r:id="rId57"/>
    <p:sldId id="32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7A0000"/>
    <a:srgbClr val="EE006C"/>
    <a:srgbClr val="F8025A"/>
    <a:srgbClr val="FFE4B3"/>
    <a:srgbClr val="FFAD19"/>
    <a:srgbClr val="CC8300"/>
    <a:srgbClr val="663300"/>
    <a:srgbClr val="FFB3BE"/>
    <a:srgbClr val="FFCC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44E28-6BFD-4E6D-A4D9-F0C1F06BF372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49BDB-E78F-436A-BD7F-5A08556253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49BDB-E78F-436A-BD7F-5A08556253D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49BDB-E78F-436A-BD7F-5A08556253D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Spain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49BDB-E78F-436A-BD7F-5A08556253D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7080" y="3276295"/>
            <a:ext cx="7482545" cy="1527049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4956050"/>
            <a:ext cx="748254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408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27605"/>
            <a:ext cx="8093212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1" y="1596540"/>
            <a:ext cx="8085130" cy="4733855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01902" y="0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374901"/>
            <a:ext cx="6871726" cy="91623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09" y="1443835"/>
            <a:ext cx="6871725" cy="488655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374900"/>
            <a:ext cx="824607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290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2770"/>
            <a:ext cx="4040188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290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2770"/>
            <a:ext cx="4041775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7/10/2015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2330" y="6641399"/>
            <a:ext cx="601670" cy="21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2209800"/>
            <a:ext cx="7482545" cy="25935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Comenius Project</a:t>
            </a:r>
            <a:r>
              <a:rPr lang="ro-RO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fr-BE" sz="4400" dirty="0" smtClean="0"/>
              <a:t> </a:t>
            </a:r>
            <a:r>
              <a:rPr lang="fr-BE" sz="2200" dirty="0" smtClean="0"/>
              <a:t>THE HERITAGE OF CULTURES AND TRADITIONS IN  PLURALISTIC SOCIETY – RELIGIOUS TRADITIONS</a:t>
            </a: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fr-BE" sz="2200" dirty="0" smtClean="0"/>
              <a:t>COM-13-PM-499-CJ-PL</a:t>
            </a: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000" b="1" dirty="0" smtClean="0"/>
              <a:t>The number LLP Link: 2013-1-PL1-COM06-38866 2</a:t>
            </a:r>
            <a:br>
              <a:rPr lang="ro-RO" sz="2000" b="1" dirty="0" smtClean="0"/>
            </a:br>
            <a:r>
              <a:rPr lang="ro-RO" sz="2200" dirty="0" smtClean="0"/>
              <a:t/>
            </a:r>
            <a:br>
              <a:rPr lang="ro-RO" sz="2200" dirty="0" smtClean="0"/>
            </a:br>
            <a:endParaRPr lang="en-US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95800"/>
            <a:ext cx="7482547" cy="9906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Cluj-Napoca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1-6 June 2015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7" name="Picture 1" descr="D:\Documents\Desktop\Sigle, disclaimer corecte\EU_flag_LLP_EN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3041131" cy="118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7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7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871726" cy="916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Visit </a:t>
            </a:r>
            <a:r>
              <a:rPr lang="ro-RO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 the Botanical Garden</a:t>
            </a:r>
            <a:br>
              <a:rPr lang="ro-RO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o-RO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o-RO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Alexandru Borza”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/>
            </a:r>
            <a:br>
              <a:rPr lang="ro-RO" dirty="0" smtClean="0">
                <a:latin typeface="Arial" pitchFamily="34" charset="0"/>
                <a:cs typeface="Arial" pitchFamily="34" charset="0"/>
              </a:rPr>
            </a:br>
            <a:endParaRPr lang="ro-R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D:\Comenius 2013\Organizare - Meeting Romania\Poze Romania - Cristina\IMG_54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2600"/>
            <a:ext cx="3352800" cy="4352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Comenius 2013\Organizare - Meeting Romania\Poze Romania - Cristina\IMG_54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438400"/>
            <a:ext cx="3694667" cy="27611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1" y="0"/>
            <a:ext cx="7696200" cy="144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1401013_1050851694942266_41239386923696552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76399"/>
            <a:ext cx="8610600" cy="4843463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457200"/>
            <a:ext cx="6871726" cy="9162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6016" y="374900"/>
            <a:ext cx="6566315" cy="91623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June- Wednesday </a:t>
            </a:r>
            <a:r>
              <a:rPr lang="ro-RO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Project conference at school</a:t>
            </a:r>
            <a:endParaRPr lang="ro-RO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Visiting school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Workshop II : Partner schools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presentation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Meeting with the City Hall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officialties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Visiting the “Babes-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Bolyai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 University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City Tour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Click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295400"/>
            <a:ext cx="6629400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609716" y="381000"/>
            <a:ext cx="3095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Visiting school </a:t>
            </a:r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7772400" cy="5181600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57200" y="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Workshop II : </a:t>
            </a:r>
            <a:endParaRPr lang="ro-RO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Partner schools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Com_3 iun_sc\3 iun_scoala (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419600" cy="3048000"/>
          </a:xfrm>
          <a:prstGeom prst="rect">
            <a:avLst/>
          </a:prstGeom>
          <a:ln w="12700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05000" y="457200"/>
            <a:ext cx="457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Poland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Comenius 2013\Organizare - Meeting Romania\Poze Romania - Cristina\IMG_5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829050" cy="2860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Com_3 iun_sc\3 iun_scoala (8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5410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590800" y="304800"/>
            <a:ext cx="396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Turkey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Comenius 2013\Organizare - Meeting Romania\Poze Romania - Cristina\IMG_55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590800"/>
            <a:ext cx="3679543" cy="274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Comenius 2013\Organizare - Meeting Romania\Poze Romania - Cristina\IMG_56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3334937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D:\Comenius 2013\Organizare - Meeting Romania\Poze Romania - Cristina\IMG_56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33528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209800" y="4572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Romania 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Com_3 iun_sc\3 iun_scoala (1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09800"/>
            <a:ext cx="5638799" cy="3581399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Comenius 2013\Organizare - Meeting Romania\Poze Romania - Cristina\IMG_5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74486"/>
            <a:ext cx="5562599" cy="4169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667001" y="3810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Portugal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6016" y="374900"/>
            <a:ext cx="6566315" cy="91623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 June- Tuesday - </a:t>
            </a:r>
            <a:r>
              <a:rPr lang="ro-RO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conference at school</a:t>
            </a:r>
            <a:endParaRPr lang="ro-RO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1447800"/>
            <a:ext cx="6858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Official opening of the partnership </a:t>
            </a: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o-RO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meeting. (Festive Hall) </a:t>
            </a:r>
          </a:p>
          <a:p>
            <a:pPr>
              <a:buFont typeface="Wingdings" pitchFamily="2" charset="2"/>
              <a:buChar char="q"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Movies about the country,</a:t>
            </a: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region,</a:t>
            </a: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city.</a:t>
            </a:r>
          </a:p>
          <a:p>
            <a:pPr>
              <a:buFont typeface="Wingdings" pitchFamily="2" charset="2"/>
              <a:buChar char="q"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Folklore dance from Transylvania.</a:t>
            </a:r>
          </a:p>
          <a:p>
            <a:pPr>
              <a:buFont typeface="Wingdings" pitchFamily="2" charset="2"/>
              <a:buChar char="q"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Workshop I : for teachers and students.</a:t>
            </a:r>
          </a:p>
          <a:p>
            <a:pPr>
              <a:buFont typeface="Wingdings" pitchFamily="2" charset="2"/>
              <a:buChar char="q"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Visit to Botanical Garden “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Alexandru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ro-RO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Borza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” .</a:t>
            </a:r>
          </a:p>
          <a:p>
            <a:pPr>
              <a:buBlip>
                <a:blip r:embed="rId3"/>
              </a:buBlip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Comenius 2013\Organizare - Meeting Romania\Poze Romania - Cristina\IMG_55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3352800" cy="4028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 rot="10800000" flipV="1">
            <a:off x="1447800" y="623501"/>
            <a:ext cx="518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Spain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Comenius 2013\Organizare - Meeting Romania\Poze Romania - Cristina\IMG_55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3314700" cy="3314700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Comenius 2013\Organizare - Meeting Romania\Poze Romania - Cristina\IMG_56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3048000" cy="33796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E:\Com_3 iun_sc\3 iun_scoala (17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514600"/>
            <a:ext cx="4386263" cy="2924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14600" y="2286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Bulgaria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Comenius 2013\Organizare - Meeting Romania\Poze Romania - Cristina\IMG_55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37338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76600" y="5334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Italy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Comenius 2013\Organizare - Meeting Romania\Poze Romania - Cristina\IMG_55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38400"/>
            <a:ext cx="35052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0"/>
            <a:ext cx="5791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Meeting with the City Hall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officialties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Com_3 iun_Primarie\3 iun_Primarie (3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4389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Com_3 iun_Primarie\3 iun_Primarie 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6477000" cy="4318000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Babeş-Bolyai” University</a:t>
            </a:r>
            <a:endParaRPr lang="en-US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" name="Picture 2" descr="IMG_4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20800"/>
            <a:ext cx="8305800" cy="55372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Aula Magna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Comenius 2013\Organizare - Meeting Romania\Poze Diyana, Bulgaria\IMG_20150603_1355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4657725" cy="3886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Comenius 2013\Organizare - Meeting Romania\Poze Diyana, Bulgaria\IMG_20150603_14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667000"/>
            <a:ext cx="3562350" cy="2671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Aula Magna</a:t>
            </a:r>
            <a:endParaRPr lang="ro-RO" sz="36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D:\Comenius 2013\Organizare - Meeting Romania\Poze Diyana, Bulgaria\IMG_20150603_13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tour </a:t>
            </a:r>
            <a:endParaRPr lang="ro-RO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 descr="D:\Comenius 2013\Organizare - Meeting Romania\Poze Romania - Cristina\IMG_5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81856"/>
            <a:ext cx="6781800" cy="472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tour </a:t>
            </a:r>
            <a:endParaRPr lang="ro-RO" dirty="0"/>
          </a:p>
        </p:txBody>
      </p:sp>
      <p:pic>
        <p:nvPicPr>
          <p:cNvPr id="8195" name="Picture 3" descr="D:\Comenius 2013\Organizare - Meeting Romania\Poze Romania - Cristina\IMG_5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705600" cy="5008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1999"/>
            <a:ext cx="7399636" cy="5291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Official opening of the partnership</a:t>
            </a:r>
            <a:r>
              <a:rPr lang="ro-RO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meeting (Festive Hall)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o-RO" dirty="0">
              <a:solidFill>
                <a:srgbClr val="C00000"/>
              </a:solidFill>
            </a:endParaRPr>
          </a:p>
        </p:txBody>
      </p:sp>
      <p:pic>
        <p:nvPicPr>
          <p:cNvPr id="1026" name="Picture 2" descr="E:\Com_2 iunie_sc\2 iun_scoala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76400"/>
            <a:ext cx="3767667" cy="2825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E:\Com_2 iunie_sc\2 iun_scoala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429000"/>
            <a:ext cx="3581400" cy="297180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369232_1050851521608950_857050829547655948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914400"/>
            <a:ext cx="4572000" cy="5344733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“</a:t>
            </a:r>
            <a:r>
              <a:rPr lang="ro-RO" sz="4000" b="1" dirty="0" smtClean="0">
                <a:solidFill>
                  <a:srgbClr val="C00000"/>
                </a:solidFill>
              </a:rPr>
              <a:t>Traviata”,  Giuseppe Verdi</a:t>
            </a:r>
            <a:r>
              <a:rPr lang="ro-RO" dirty="0" smtClean="0"/>
              <a:t/>
            </a:r>
            <a:br>
              <a:rPr lang="ro-RO" dirty="0" smtClean="0"/>
            </a:br>
            <a:endParaRPr lang="ro-RO" dirty="0"/>
          </a:p>
        </p:txBody>
      </p:sp>
      <p:pic>
        <p:nvPicPr>
          <p:cNvPr id="5123" name="Picture 3" descr="E:\Com_3 iun_opera\3 iun_opera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286000"/>
            <a:ext cx="4724400" cy="3260501"/>
          </a:xfrm>
          <a:prstGeom prst="snip2DiagRect">
            <a:avLst>
              <a:gd name="adj1" fmla="val 486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Comenius 2013\Organizare - Meeting Romania\Poze Diyana, Bulgaria\IMG_20150603_192436.jpg"/>
          <p:cNvPicPr/>
          <p:nvPr/>
        </p:nvPicPr>
        <p:blipFill>
          <a:blip r:embed="rId3" cstate="print"/>
          <a:srcRect l="52562"/>
          <a:stretch>
            <a:fillRect/>
          </a:stretch>
        </p:blipFill>
        <p:spPr bwMode="auto">
          <a:xfrm>
            <a:off x="762000" y="1828800"/>
            <a:ext cx="2733675" cy="432435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</a:t>
            </a:r>
            <a:r>
              <a:rPr lang="ro-RO" b="1" dirty="0" smtClean="0">
                <a:solidFill>
                  <a:srgbClr val="C00000"/>
                </a:solidFill>
              </a:rPr>
              <a:t>Traviata”,  Giuseppe Verdi</a:t>
            </a:r>
            <a:r>
              <a:rPr lang="ro-RO" dirty="0" smtClean="0"/>
              <a:t/>
            </a:r>
            <a:br>
              <a:rPr lang="ro-RO" dirty="0" smtClean="0"/>
            </a:br>
            <a:endParaRPr lang="ro-RO" dirty="0"/>
          </a:p>
        </p:txBody>
      </p:sp>
      <p:pic>
        <p:nvPicPr>
          <p:cNvPr id="6146" name="Picture 2" descr="E:\Com_3 iun_opera\3 iun_oper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495800" cy="337185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 descr="E:\Com_3 iun_oras\3 iun_tur oras (2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000"/>
            <a:ext cx="44577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 descr="E:\Com_3 iun_opera\3 iun_opera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114800"/>
            <a:ext cx="3172404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o-RO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4 </a:t>
            </a:r>
            <a:r>
              <a:rPr lang="en-US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June- Thursday – </a:t>
            </a:r>
            <a:r>
              <a:rPr lang="ro-RO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o-RO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o-RO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Transylvania, the land beyond the forest</a:t>
            </a:r>
            <a:r>
              <a:rPr lang="ro-RO" dirty="0" smtClean="0"/>
              <a:t/>
            </a:r>
            <a:br>
              <a:rPr lang="ro-RO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6015" y="1981199"/>
            <a:ext cx="6566315" cy="4449457"/>
          </a:xfrm>
        </p:spPr>
        <p:txBody>
          <a:bodyPr/>
          <a:lstStyle/>
          <a:p>
            <a:pPr>
              <a:buNone/>
            </a:pPr>
            <a:endParaRPr lang="ro-RO" dirty="0" smtClean="0"/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Study visits</a:t>
            </a:r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Visit to </a:t>
            </a:r>
            <a:r>
              <a:rPr lang="en-US" dirty="0" err="1" smtClean="0"/>
              <a:t>Fagaras</a:t>
            </a:r>
            <a:r>
              <a:rPr lang="en-US" dirty="0" smtClean="0"/>
              <a:t> Castle</a:t>
            </a:r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Visit to The Bran Castle</a:t>
            </a:r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Visit to </a:t>
            </a:r>
            <a:r>
              <a:rPr lang="en-US" dirty="0" err="1" smtClean="0"/>
              <a:t>Sighisoara</a:t>
            </a:r>
            <a:r>
              <a:rPr lang="en-US" dirty="0" smtClean="0"/>
              <a:t> Fortress </a:t>
            </a:r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ro-RO" sz="36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Făgăraş Castle</a:t>
            </a:r>
            <a:endParaRPr lang="en-US" sz="3600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4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20800"/>
            <a:ext cx="8305800" cy="5537200"/>
          </a:xfrm>
          <a:prstGeom prst="ellipse">
            <a:avLst/>
          </a:prstGeom>
          <a:ln w="190500" cap="rnd">
            <a:solidFill>
              <a:schemeClr val="accent3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75438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Inside in the castle</a:t>
            </a:r>
            <a:endParaRPr lang="ro-RO" sz="3600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Comenius 2013\Organizare - Meeting Romania\Poze Romania - Cristina\IMG_58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4572000" cy="4188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Comenius 2013\Organizare - Meeting Romania\Poze Romania - Cristina\IMG_58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514600"/>
            <a:ext cx="3505200" cy="3116891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Bran Castle</a:t>
            </a:r>
            <a:endParaRPr lang="en-US" sz="3600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D:\Comenius 2013\Organizare - Meeting Romania\Poze Romania - Cristina\IMG_59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4572000" cy="4343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D:\Comenius 2013\Organizare - Meeting Romania\Poze Romania - Cristina\IMG_59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743200"/>
            <a:ext cx="3858917" cy="2883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in the castle</a:t>
            </a:r>
            <a:endParaRPr lang="ro-RO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Com_4 iun_Bran\4 iun_Bran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6400800" cy="480060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E:\Com_4 iun_Bran\4 iun_Bran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962400" cy="297180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courtyard</a:t>
            </a:r>
            <a:endParaRPr lang="ro-RO" sz="3600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Comenius 2013\Organizare - Meeting Romania\Poze Romania - Cristina\IMG_59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4619625" cy="4619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Comenius 2013\Organizare - Meeting Romania\Poze Romania - Cristina\IMG_5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14600"/>
            <a:ext cx="4238625" cy="31667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74901"/>
            <a:ext cx="7247236" cy="91623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Folklore dance from Transylvania</a:t>
            </a:r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Cununa Apusenilor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ro-RO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D:\Comenius 2013\Organizare - Meeting Romania\Comenius 2015\IMG_59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3664744" cy="48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Comenius 2013\Organizare - Meeting Romania\Comenius 2015\IMG_5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743200"/>
            <a:ext cx="3171825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Sighisoara</a:t>
            </a:r>
            <a:r>
              <a:rPr lang="en-US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Fortress</a:t>
            </a:r>
            <a:endParaRPr lang="ro-RO" dirty="0"/>
          </a:p>
        </p:txBody>
      </p:sp>
      <p:pic>
        <p:nvPicPr>
          <p:cNvPr id="3" name="Picture 2" descr="E:\Com_4 iun_Sighisoara\4 iun_Sighisoara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5077011" cy="3808791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4" name="Picture 3" descr="E:\Com_4 iun_Sighisoara\4 iun_Sighisoara (1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3667125" cy="275109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Sighisoara</a:t>
            </a:r>
            <a:r>
              <a:rPr lang="en-US" sz="3600" b="1" dirty="0" smtClean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Fortress</a:t>
            </a:r>
            <a:endParaRPr lang="en-US" sz="3600" b="1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4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828800"/>
            <a:ext cx="6362700" cy="424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0421300_1050851321608970_338864929647019751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362200"/>
            <a:ext cx="2590800" cy="3180694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374900"/>
            <a:ext cx="7246931" cy="91623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5 June</a:t>
            </a:r>
            <a:r>
              <a:rPr lang="ro-RO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- Friday – </a:t>
            </a:r>
            <a:r>
              <a:rPr lang="ro-RO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</a:br>
            <a:r>
              <a:rPr lang="ro-RO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The wonders of nature and the wonders of science</a:t>
            </a:r>
            <a:endParaRPr lang="ro-RO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6015" y="2514600"/>
            <a:ext cx="6405985" cy="391605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Study visits</a:t>
            </a:r>
            <a:endParaRPr lang="en-US" b="1" dirty="0" smtClean="0"/>
          </a:p>
          <a:p>
            <a:pPr>
              <a:buFont typeface="Wingdings" pitchFamily="2" charset="2"/>
              <a:buChar char="q"/>
            </a:pPr>
            <a:r>
              <a:rPr lang="ro-RO" b="1" dirty="0" smtClean="0"/>
              <a:t> </a:t>
            </a:r>
            <a:r>
              <a:rPr lang="en-US" dirty="0" smtClean="0"/>
              <a:t>Visit to </a:t>
            </a:r>
            <a:r>
              <a:rPr lang="en-US" dirty="0" err="1" smtClean="0"/>
              <a:t>Turda</a:t>
            </a:r>
            <a:r>
              <a:rPr lang="en-US" dirty="0" smtClean="0"/>
              <a:t> Salt Mine</a:t>
            </a:r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</a:t>
            </a:r>
            <a:r>
              <a:rPr lang="en-US" dirty="0" smtClean="0"/>
              <a:t>Visit to The </a:t>
            </a:r>
            <a:r>
              <a:rPr lang="en-US" dirty="0" err="1" smtClean="0"/>
              <a:t>Etnographic</a:t>
            </a:r>
            <a:r>
              <a:rPr lang="en-US" dirty="0" smtClean="0"/>
              <a:t> Park “Romulus</a:t>
            </a:r>
            <a:endParaRPr lang="ro-RO" dirty="0" smtClean="0"/>
          </a:p>
          <a:p>
            <a:pPr>
              <a:buNone/>
            </a:pPr>
            <a:r>
              <a:rPr lang="ro-RO" dirty="0" smtClean="0"/>
              <a:t>     </a:t>
            </a:r>
            <a:r>
              <a:rPr lang="en-US" dirty="0" err="1" smtClean="0"/>
              <a:t>Vuia</a:t>
            </a:r>
            <a:r>
              <a:rPr lang="en-US" dirty="0" smtClean="0"/>
              <a:t>”</a:t>
            </a:r>
          </a:p>
          <a:p>
            <a:pPr>
              <a:buFont typeface="Wingdings" pitchFamily="2" charset="2"/>
              <a:buChar char="q"/>
            </a:pPr>
            <a:r>
              <a:rPr lang="ro-RO" dirty="0" smtClean="0"/>
              <a:t> The awarding of the certificates 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Turda</a:t>
            </a:r>
            <a:r>
              <a:rPr lang="en-US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Sal</a:t>
            </a:r>
            <a:r>
              <a:rPr lang="ro-RO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</a:t>
            </a:r>
            <a:r>
              <a:rPr lang="en-US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Mine</a:t>
            </a:r>
            <a:r>
              <a:rPr lang="ro-RO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o-RO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" name="Picture 3" descr="E:\Com_5 iun_Salina\5 iun_Salina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0"/>
            <a:ext cx="4614863" cy="30765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E:\Com_5 iun_Salina\IMG_64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39021" y="2533379"/>
            <a:ext cx="3733650" cy="2781692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scene3d>
            <a:camera prst="orthographicFront">
              <a:rot lat="21327248" lon="324962" rev="21300196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1" y="457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Turda</a:t>
            </a:r>
            <a:r>
              <a:rPr lang="en-US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Sal</a:t>
            </a:r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</a:t>
            </a:r>
            <a:r>
              <a:rPr lang="en-US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Mine</a:t>
            </a:r>
            <a:endParaRPr lang="ro-RO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MG_4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524000"/>
            <a:ext cx="65151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848600" cy="9162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A40000"/>
                </a:solidFill>
              </a:rPr>
              <a:t>The </a:t>
            </a:r>
            <a:r>
              <a:rPr lang="en-US" dirty="0" err="1" smtClean="0">
                <a:solidFill>
                  <a:srgbClr val="A40000"/>
                </a:solidFill>
              </a:rPr>
              <a:t>Etnographic</a:t>
            </a:r>
            <a:r>
              <a:rPr lang="en-US" dirty="0" smtClean="0">
                <a:solidFill>
                  <a:srgbClr val="A40000"/>
                </a:solidFill>
              </a:rPr>
              <a:t> Park “Romulus</a:t>
            </a:r>
            <a:r>
              <a:rPr lang="ro-RO" dirty="0" smtClean="0">
                <a:solidFill>
                  <a:srgbClr val="A40000"/>
                </a:solidFill>
              </a:rPr>
              <a:t> </a:t>
            </a:r>
            <a:r>
              <a:rPr lang="en-US" dirty="0" err="1" smtClean="0">
                <a:solidFill>
                  <a:srgbClr val="A40000"/>
                </a:solidFill>
              </a:rPr>
              <a:t>Vuia</a:t>
            </a:r>
            <a:r>
              <a:rPr lang="en-US" dirty="0" smtClean="0">
                <a:solidFill>
                  <a:srgbClr val="A40000"/>
                </a:solidFill>
              </a:rPr>
              <a:t>”</a:t>
            </a:r>
            <a:br>
              <a:rPr lang="en-US" dirty="0" smtClean="0">
                <a:solidFill>
                  <a:srgbClr val="A40000"/>
                </a:solidFill>
              </a:rPr>
            </a:br>
            <a:endParaRPr lang="ro-RO" dirty="0">
              <a:solidFill>
                <a:srgbClr val="A40000"/>
              </a:solidFill>
            </a:endParaRPr>
          </a:p>
        </p:txBody>
      </p:sp>
      <p:pic>
        <p:nvPicPr>
          <p:cNvPr id="4" name="Content Placeholder 3" descr="IMG_49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4038" y="1597554"/>
            <a:ext cx="6870700" cy="458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Content Placeholder 3" descr="E:\Com_5 iun_Muzeu Etno\5 iun_muzeu (6)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1752600" y="1676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447800" y="5715000"/>
            <a:ext cx="6629400" cy="457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 err="1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Etnographic</a:t>
            </a:r>
            <a:r>
              <a:rPr lang="en-US" sz="28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Park “Romulus</a:t>
            </a:r>
            <a:r>
              <a:rPr lang="ro-RO" sz="28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Vuia</a:t>
            </a:r>
            <a:r>
              <a:rPr lang="en-US" sz="28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br>
              <a:rPr lang="en-US" sz="28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o-R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lgerian" pitchFamily="82" charset="0"/>
              </a:rPr>
              <a:t>        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lgerian" pitchFamily="82" charset="0"/>
            </a:endParaRPr>
          </a:p>
        </p:txBody>
      </p:sp>
      <p:pic>
        <p:nvPicPr>
          <p:cNvPr id="5" name="Picture 4" descr="IMG_5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22400"/>
            <a:ext cx="8153400" cy="543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00" y="3810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awarding of the certificates </a:t>
            </a:r>
            <a:endParaRPr lang="ro-RO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Turkey team</a:t>
            </a:r>
            <a:b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5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447800"/>
            <a:ext cx="76200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Izvorașul</a:t>
            </a:r>
            <a:endParaRPr lang="ro-RO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E:\Com_2 iunie_sc\2 iun_scoala (11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47800"/>
            <a:ext cx="610870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Italian team</a:t>
            </a:r>
            <a:endParaRPr lang="ro-RO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5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320800"/>
            <a:ext cx="80010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Bulgarian team</a:t>
            </a:r>
            <a:br>
              <a:rPr lang="ro-RO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5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84582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Polish team</a:t>
            </a:r>
            <a:b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5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8229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Romanian team</a:t>
            </a:r>
            <a:b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_5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77724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627742"/>
            <a:ext cx="4191000" cy="588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304800"/>
            <a:ext cx="19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Spanish team</a:t>
            </a:r>
            <a:endParaRPr lang="ro-RO" sz="3600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931485_1050851378275631_124457640523516359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65760"/>
            <a:ext cx="5029200" cy="611124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85436" cy="1062531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arrington" pitchFamily="82" charset="0"/>
              </a:rPr>
              <a:t>Thank you for your attention!</a:t>
            </a:r>
            <a:endParaRPr lang="en-US" sz="4400" dirty="0">
              <a:solidFill>
                <a:schemeClr val="bg1"/>
              </a:solidFill>
              <a:latin typeface="Harrington" pitchFamily="82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Student Jakab Andrea Brenda</a:t>
            </a:r>
            <a:endParaRPr kumimoji="0" lang="ro-R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Student Jakab Andrea Brenda</a:t>
            </a:r>
            <a:endParaRPr kumimoji="0" lang="ro-R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Disclaimer</a:t>
            </a:r>
            <a:b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o-RO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ro-RO" dirty="0" smtClean="0"/>
          </a:p>
          <a:p>
            <a:pPr>
              <a:buNone/>
            </a:pPr>
            <a:endParaRPr lang="ro-RO" dirty="0" smtClean="0"/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This project has been funded with support from the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European Commission.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This publication[communication] reflects the views only of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the author and the Commission cannot be held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responsible for any use which may be  made of the </a:t>
            </a:r>
          </a:p>
          <a:p>
            <a:pPr>
              <a:buNone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information contained therein.</a:t>
            </a:r>
          </a:p>
          <a:p>
            <a:pPr>
              <a:buNone/>
            </a:pPr>
            <a:r>
              <a:rPr lang="ro-RO" dirty="0" smtClean="0"/>
              <a:t> </a:t>
            </a:r>
          </a:p>
          <a:p>
            <a:pPr>
              <a:buNone/>
            </a:pPr>
            <a:endParaRPr lang="ro-RO" dirty="0" smtClean="0"/>
          </a:p>
          <a:p>
            <a:pPr>
              <a:buNone/>
            </a:pPr>
            <a:endParaRPr lang="ro-RO" dirty="0" smtClean="0"/>
          </a:p>
          <a:p>
            <a:pPr>
              <a:buNone/>
            </a:pPr>
            <a:endParaRPr lang="ro-RO" dirty="0" smtClean="0"/>
          </a:p>
          <a:p>
            <a:pPr>
              <a:buNone/>
            </a:pPr>
            <a:r>
              <a:rPr lang="ro-RO" dirty="0" smtClean="0"/>
              <a:t>T</a:t>
            </a:r>
            <a:r>
              <a:rPr lang="en-US" dirty="0" smtClean="0"/>
              <a:t>he dissemination was made by the student</a:t>
            </a:r>
            <a:r>
              <a:rPr lang="ro-RO" dirty="0" smtClean="0"/>
              <a:t> </a:t>
            </a:r>
          </a:p>
          <a:p>
            <a:pPr>
              <a:buNone/>
            </a:pPr>
            <a:r>
              <a:rPr lang="ro-RO" b="1" dirty="0" smtClean="0"/>
              <a:t>Jakab Andrea Brenda</a:t>
            </a:r>
            <a:endParaRPr lang="ro-RO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090926" cy="916230"/>
          </a:xfrm>
        </p:spPr>
        <p:txBody>
          <a:bodyPr>
            <a:noAutofit/>
          </a:bodyPr>
          <a:lstStyle/>
          <a:p>
            <a:pPr algn="ctr"/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Who are we? </a:t>
            </a:r>
            <a:b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Movies about the country, region, city</a:t>
            </a:r>
            <a:endParaRPr lang="ro-RO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E:\Com_2 iunie_sc\2 iun_scoala (69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42672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E:\Com_2 iunie_sc\2 iun_scoala (98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743200"/>
            <a:ext cx="3276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Workshop I: for students</a:t>
            </a:r>
            <a:endParaRPr lang="ro-RO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Com_2 iunie_sc\2 iun_scoala (9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1597554"/>
            <a:ext cx="6870700" cy="4580467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Workshop I: for teachers</a:t>
            </a:r>
            <a:endParaRPr lang="ro-RO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E:\Com_2 iunie_sc\2 iun_scoala (58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1597554"/>
            <a:ext cx="6870700" cy="4580467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ro-RO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ro-RO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front of the school</a:t>
            </a:r>
            <a:endParaRPr lang="ro-RO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D:\Comenius 2013\Organizare - Meeting Romania\Poze Romania - Cristina\IMG_563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4644199" cy="3663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Comenius 2013\Organizare - Meeting Romania\Poze Romania - Cristina\IMG_56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3476898" cy="25976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357</Words>
  <Application>Microsoft Office PowerPoint</Application>
  <PresentationFormat>On-screen Show (4:3)</PresentationFormat>
  <Paragraphs>100</Paragraphs>
  <Slides>57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Comenius Project  THE HERITAGE OF CULTURES AND TRADITIONS IN  PLURALISTIC SOCIETY – RELIGIOUS TRADITIONS COM-13-PM-499-CJ-PL The number LLP Link: 2013-1-PL1-COM06-38866 2  </vt:lpstr>
      <vt:lpstr>02 June- Tuesday - Project conference at school</vt:lpstr>
      <vt:lpstr>Official opening of the partnership meeting (Festive Hall)  </vt:lpstr>
      <vt:lpstr>Folklore dance from Transylvania “Cununa Apusenilor”</vt:lpstr>
      <vt:lpstr>Izvorașul</vt:lpstr>
      <vt:lpstr>Who are we?  Movies about the country, region, city</vt:lpstr>
      <vt:lpstr>Workshop I: for students</vt:lpstr>
      <vt:lpstr>Workshop I: for teachers</vt:lpstr>
      <vt:lpstr>In the front of the school</vt:lpstr>
      <vt:lpstr>Visit to the Botanical Garden  “Alexandru Borza” </vt:lpstr>
      <vt:lpstr> </vt:lpstr>
      <vt:lpstr>3 June- Wednesday - Project conference at school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“Babeş-Bolyai” University</vt:lpstr>
      <vt:lpstr>Aula Magna</vt:lpstr>
      <vt:lpstr>Aula Magna</vt:lpstr>
      <vt:lpstr>City tour </vt:lpstr>
      <vt:lpstr>City tour </vt:lpstr>
      <vt:lpstr>Slide 30</vt:lpstr>
      <vt:lpstr> “Traviata”,  Giuseppe Verdi </vt:lpstr>
      <vt:lpstr>“Traviata”,  Giuseppe Verdi </vt:lpstr>
      <vt:lpstr>4 June- Thursday –  Transylvania, the land beyond the forest </vt:lpstr>
      <vt:lpstr> Făgăraş Castle</vt:lpstr>
      <vt:lpstr>Slide 35</vt:lpstr>
      <vt:lpstr>Inside in the castle</vt:lpstr>
      <vt:lpstr>Bran Castle</vt:lpstr>
      <vt:lpstr>Inside in the castle</vt:lpstr>
      <vt:lpstr>The courtyard</vt:lpstr>
      <vt:lpstr>Sighisoara Fortress</vt:lpstr>
      <vt:lpstr>Sighisoara Fortress</vt:lpstr>
      <vt:lpstr>5 June - Friday –  The wonders of nature and the wonders of science</vt:lpstr>
      <vt:lpstr>Turda Salt Mine </vt:lpstr>
      <vt:lpstr>Slide 44</vt:lpstr>
      <vt:lpstr>The Etnographic Park “Romulus Vuia” </vt:lpstr>
      <vt:lpstr>Slide 46</vt:lpstr>
      <vt:lpstr>Slide 47</vt:lpstr>
      <vt:lpstr>         </vt:lpstr>
      <vt:lpstr>Turkey team </vt:lpstr>
      <vt:lpstr>Italian team</vt:lpstr>
      <vt:lpstr>Bulgarian team </vt:lpstr>
      <vt:lpstr>Polish team </vt:lpstr>
      <vt:lpstr>Romanian team </vt:lpstr>
      <vt:lpstr>Slide 54</vt:lpstr>
      <vt:lpstr>Slide 55</vt:lpstr>
      <vt:lpstr>Thank you for your attention!</vt:lpstr>
      <vt:lpstr>Disclaimer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Cristina</cp:lastModifiedBy>
  <cp:revision>191</cp:revision>
  <dcterms:created xsi:type="dcterms:W3CDTF">2013-08-21T19:17:07Z</dcterms:created>
  <dcterms:modified xsi:type="dcterms:W3CDTF">2015-07-10T10:44:56Z</dcterms:modified>
</cp:coreProperties>
</file>